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64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63675" y="4258175"/>
            <a:ext cx="16960500" cy="39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7712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Производительность и масштабирование в Keycloak
</a:t>
            </a:r>
            <a:pPr algn="ctr" indent="0" marL="0">
              <a:buNone/>
            </a:pPr>
            <a:r>
              <a:rPr lang="en-US" sz="6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ctr" indent="0" marL="0">
              <a:buNone/>
            </a:pPr>
            <a:r>
              <a:rPr lang="en-US" sz="3606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Изучение возможностей повышения скорости и масштабирования системы.</a:t>
            </a:r>
            <a:pPr algn="ctr" indent="0" marL="0">
              <a:buNone/>
            </a:pPr>
            <a:r>
              <a:rPr lang="en-US" sz="7006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771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50" y="1952273"/>
            <a:ext cx="10121400" cy="622855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1396800" y="2720400"/>
            <a:ext cx="6364800" cy="484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Вертикальное масштабирование Keycloak
</a:t>
            </a:r>
            <a:pPr algn="l" indent="0" marL="0">
              <a:buNone/>
            </a:pPr>
            <a:r>
              <a:rPr lang="en-US" sz="2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Этот график демонстрирует влияние увеличения ресурсов на время отклика Keycloak, показывая значительное улучшение с добавлением вычислительных мощностей и оперативной памяти.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Увеличение процессорных мощностей и объёма памяти приводит к сокращению времени отклика, повышая общую производительность Keycloak.</a:t>
            </a:r>
            <a:endParaRPr lang="en-US" sz="3200" dirty="0"/>
          </a:p>
        </p:txBody>
      </p:sp>
      <p:sp>
        <p:nvSpPr>
          <p:cNvPr id="5" name="Text 1"/>
          <p:cNvSpPr txBox="1"/>
          <p:nvPr/>
        </p:nvSpPr>
        <p:spPr>
          <a:xfrm>
            <a:off x="2273375" y="9886100"/>
            <a:ext cx="82044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 indent="0" marL="0">
              <a:buNone/>
            </a:pPr>
            <a:r>
              <a:rPr lang="en-US" sz="18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Внутренний тест производительности Keycloak, октябрь 2023</a:t>
            </a:r>
            <a:endParaRPr lang="en-US" sz="1800" dirty="0"/>
          </a:p>
        </p:txBody>
      </p:sp>
      <p:sp>
        <p:nvSpPr>
          <p:cNvPr id="6" name="Text 2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2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A1E2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988" y="2400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736025" y="1983225"/>
            <a:ext cx="8408100" cy="612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Реальные примеры масштабирования: успешные внедрения
</a:t>
            </a:r>
            <a:pPr algn="l" indent="0" marL="0">
              <a:buNone/>
            </a:pPr>
            <a:r>
              <a:rPr lang="en-US" sz="2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Крупные компании
</a:t>
            </a:r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Многие крупные предприятия, такие как банки и телеком-операторы, успешно реализовали масштабирование Keycloak. Это позволяет им обслуживать миллионы пользователей с минимальными затратами производительности.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Технологические стартапы
</a:t>
            </a:r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Небольшие стартапы, используя Keycloak, смогли быстро масштабироваться с минимальными инвестициями в инфраструктуру. Это доказывает жизнеспособность решения на любом этапе роста компании.</a:t>
            </a:r>
            <a:endParaRPr lang="en-US" sz="5000" dirty="0"/>
          </a:p>
        </p:txBody>
      </p:sp>
      <p:sp>
        <p:nvSpPr>
          <p:cNvPr id="6" name="Text 1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2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DC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758325" y="8363825"/>
            <a:ext cx="9434700" cy="15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Zabbix — это система мониторинга, оптимальная для детектирования сетевых проблем. Своевременное оповещение минимизирует вероятность серьезных отказов в системе.</a:t>
            </a:r>
            <a:endParaRPr lang="en-US" sz="2400" dirty="0"/>
          </a:p>
        </p:txBody>
      </p:sp>
      <p:sp>
        <p:nvSpPr>
          <p:cNvPr id="4" name="Text 1"/>
          <p:cNvSpPr txBox="1"/>
          <p:nvPr/>
        </p:nvSpPr>
        <p:spPr>
          <a:xfrm>
            <a:off x="7080675" y="6577850"/>
            <a:ext cx="9434700" cy="15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 Relic предоставляет комплексное решение для мониторинга. Он мгновенно выявляет проблемы на всех уровнях и предлагает решения для их устранения и предотвращения.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7405500" y="4901675"/>
            <a:ext cx="9434700" cy="13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Grafana обеспечивает интуитивно понятимый интерфейс для визуализации данных. С его помощью можно быстро оценить производительность и определить узкие места в системе.</a:t>
            </a:r>
            <a:endParaRPr lang="en-US" sz="2400" dirty="0"/>
          </a:p>
        </p:txBody>
      </p:sp>
      <p:sp>
        <p:nvSpPr>
          <p:cNvPr id="6" name="Text 3"/>
          <p:cNvSpPr txBox="1"/>
          <p:nvPr/>
        </p:nvSpPr>
        <p:spPr>
          <a:xfrm>
            <a:off x="7708425" y="3225500"/>
            <a:ext cx="9434700" cy="13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Prometheus предлагает гибкость в сборе метрик и анализе данных. Он детектирует аномалии в ранние сроки, позволяя предвидеть потенциальные отказ и снизить их риск.</a:t>
            </a:r>
            <a:endParaRPr lang="en-US" sz="2400" dirty="0"/>
          </a:p>
        </p:txBody>
      </p:sp>
      <p:sp>
        <p:nvSpPr>
          <p:cNvPr id="7" name="Text 4"/>
          <p:cNvSpPr txBox="1"/>
          <p:nvPr/>
        </p:nvSpPr>
        <p:spPr>
          <a:xfrm>
            <a:off x="800100" y="320475"/>
            <a:ext cx="16419300" cy="94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55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Инструменты мониторинга для выявления проблем заранее</a:t>
            </a:r>
            <a:endParaRPr lang="en-US" sz="5500" dirty="0"/>
          </a:p>
        </p:txBody>
      </p:sp>
      <p:sp>
        <p:nvSpPr>
          <p:cNvPr id="8" name="Text 5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2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612" y="2400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9263625" y="1741375"/>
            <a:ext cx="7744200" cy="632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Нагрузочное тестирование: методология и инструменты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Нагрузочное тестирование позволяет определить пределы производительности при пиковых нагрузках. Используются сценарии, имитирующие реальные условия, чтобы идентифицировать слабые места в системе.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Инструменты, такие как JMeter и Gatling, применяются для имитации большого объема пользователей. Они позволяют измерить устойчивость Keycloak при высоких нагрузках и оптимизировать конфигурацию.</a:t>
            </a:r>
            <a:endParaRPr lang="en-US" sz="5000" dirty="0"/>
          </a:p>
        </p:txBody>
      </p:sp>
      <p:sp>
        <p:nvSpPr>
          <p:cNvPr id="6" name="Text 1"/>
          <p:cNvSpPr txBox="1"/>
          <p:nvPr/>
        </p:nvSpPr>
        <p:spPr>
          <a:xfrm>
            <a:off x="17560320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2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50" y="1952273"/>
            <a:ext cx="10121400" cy="622855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1396800" y="2720400"/>
            <a:ext cx="6364800" cy="484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Производительность JVM до и после оптимизации
</a:t>
            </a:r>
            <a:pPr algn="l" indent="0" marL="0">
              <a:buNone/>
            </a:pPr>
            <a:r>
              <a:rPr lang="en-US" sz="2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Оптимизация JVM значительно сократила время отклика, повысив пропускную способность системы Keycloak, улучшив пользовательский опыт.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Оптимизация JVM критична для повышения производительности Keycloak, позволяя обработать больше запросов при меньших затратах времени.</a:t>
            </a:r>
            <a:endParaRPr lang="en-US" sz="3200" dirty="0"/>
          </a:p>
        </p:txBody>
      </p:sp>
      <p:sp>
        <p:nvSpPr>
          <p:cNvPr id="5" name="Text 1"/>
          <p:cNvSpPr txBox="1"/>
          <p:nvPr/>
        </p:nvSpPr>
        <p:spPr>
          <a:xfrm>
            <a:off x="2273375" y="9886100"/>
            <a:ext cx="82044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 indent="0" marL="0">
              <a:buNone/>
            </a:pPr>
            <a:r>
              <a:rPr lang="en-US" sz="18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Данные оптимизации JVM от October 2023</a:t>
            </a:r>
            <a:endParaRPr lang="en-US" sz="1800" dirty="0"/>
          </a:p>
        </p:txBody>
      </p:sp>
      <p:sp>
        <p:nvSpPr>
          <p:cNvPr id="6" name="Text 2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2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612" y="2400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9263625" y="1741375"/>
            <a:ext cx="7744200" cy="632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Контейнеризация: Keycloak в Kubernetes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Контейнеризация Keycloak обеспечивает удобство развертывания и управления. Kubernetes добавляет возможности автоматического масштабирования и самовосстановления, улучшая стабильность и отказоустойчивость приложения.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Благодаря Kubernetes, Keycloak легко интегрируется с другими сервисами, упрощая управление инфраструктурой. Это решение позволяет снизить эксплуатационные издержки и ускорить внедрение новых версий.</a:t>
            </a:r>
            <a:endParaRPr lang="en-US" sz="5000" dirty="0"/>
          </a:p>
        </p:txBody>
      </p:sp>
      <p:sp>
        <p:nvSpPr>
          <p:cNvPr id="6" name="Text 1"/>
          <p:cNvSpPr txBox="1"/>
          <p:nvPr/>
        </p:nvSpPr>
        <p:spPr>
          <a:xfrm>
            <a:off x="17560320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</a:t>
            </a:r>
            <a:endParaRPr lang="en-US" sz="2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2636075" y="574850"/>
            <a:ext cx="13187700" cy="107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5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Будущее масштабирования Keycloak: новые перспективы</a:t>
            </a:r>
            <a:endParaRPr lang="en-US" sz="5000" dirty="0"/>
          </a:p>
        </p:txBody>
      </p:sp>
      <p:sp>
        <p:nvSpPr>
          <p:cNvPr id="4" name="Text 1"/>
          <p:cNvSpPr txBox="1"/>
          <p:nvPr/>
        </p:nvSpPr>
        <p:spPr>
          <a:xfrm>
            <a:off x="1255100" y="2507000"/>
            <a:ext cx="5006400" cy="1704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Введение адаптивного масштабирования обеспечит автоматическую реакцию на изменения нагрузки, что улучшит эффективность использования ресурсов и сократит простои.</a:t>
            </a:r>
            <a:endParaRPr lang="en-US" sz="2000" dirty="0"/>
          </a:p>
        </p:txBody>
      </p:sp>
      <p:sp>
        <p:nvSpPr>
          <p:cNvPr id="5" name="Text 2"/>
          <p:cNvSpPr txBox="1"/>
          <p:nvPr/>
        </p:nvSpPr>
        <p:spPr>
          <a:xfrm>
            <a:off x="1255100" y="6001300"/>
            <a:ext cx="5006400" cy="16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Улучшенные алгоритмы балансировки нагрузки обещают значительно повысить производительность системы даже при критических нагрузках, обеспечивая стабильность.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11876125" y="4299750"/>
            <a:ext cx="5166900" cy="1704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Расширение интеграционных возможностей с облачными решениями упростит развертывание Keycloak в гибридных и мультиоблачных средах, улучшая гибкость.</a:t>
            </a:r>
            <a:endParaRPr lang="en-US" sz="2000" dirty="0"/>
          </a:p>
        </p:txBody>
      </p:sp>
      <p:sp>
        <p:nvSpPr>
          <p:cNvPr id="7" name="Text 4"/>
          <p:cNvSpPr txBox="1"/>
          <p:nvPr/>
        </p:nvSpPr>
        <p:spPr>
          <a:xfrm>
            <a:off x="11876125" y="7732425"/>
            <a:ext cx="5166900" cy="177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Развитие инструментов для автоматического мониторинга и отладки предоставит пользователям мгновенную диагностику проблем и ускорит процессы устранения.</a:t>
            </a:r>
            <a:endParaRPr lang="en-US" sz="2000" dirty="0"/>
          </a:p>
        </p:txBody>
      </p:sp>
      <p:sp>
        <p:nvSpPr>
          <p:cNvPr id="8" name="Text 5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</a:t>
            </a:r>
            <a:endParaRPr lang="en-US" sz="2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87" y="2400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940675" y="3391525"/>
            <a:ext cx="62250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Проанализируйте текущие узкие места и создайте план по их устранению. Внедрите легковесные методы кэширования для уменьшения нагрузки на серверные ресурсы.</a:t>
            </a:r>
            <a:endParaRPr lang="en-US" sz="2600" dirty="0"/>
          </a:p>
        </p:txBody>
      </p:sp>
      <p:sp>
        <p:nvSpPr>
          <p:cNvPr id="6" name="Text 1"/>
          <p:cNvSpPr txBox="1"/>
          <p:nvPr/>
        </p:nvSpPr>
        <p:spPr>
          <a:xfrm>
            <a:off x="661295" y="403950"/>
            <a:ext cx="10135200" cy="172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Чек-лист оптимизации: шаги для повышения производительности</a:t>
            </a:r>
            <a:endParaRPr lang="en-US" sz="5000" dirty="0"/>
          </a:p>
        </p:txBody>
      </p:sp>
      <p:sp>
        <p:nvSpPr>
          <p:cNvPr id="7" name="Text 2"/>
          <p:cNvSpPr txBox="1"/>
          <p:nvPr/>
        </p:nvSpPr>
        <p:spPr>
          <a:xfrm>
            <a:off x="17560320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17</a:t>
            </a:r>
            <a:endParaRPr lang="en-US" sz="2700" dirty="0"/>
          </a:p>
        </p:txBody>
      </p:sp>
      <p:sp>
        <p:nvSpPr>
          <p:cNvPr id="8" name="Text 3"/>
          <p:cNvSpPr txBox="1"/>
          <p:nvPr/>
        </p:nvSpPr>
        <p:spPr>
          <a:xfrm>
            <a:off x="1940675" y="7049125"/>
            <a:ext cx="62250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Регулярно используйте инструменты мониторинга для отслеживания производительности. Это важно для своевременного обнаружения и исправления недостатков в конфигурации сервера.</a:t>
            </a:r>
            <a:endParaRPr lang="en-US" sz="2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9F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9879858" y="4198797"/>
            <a:ext cx="55272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2261250" y="1451225"/>
            <a:ext cx="13765500" cy="95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5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 и ресурсы: ключевые выводы и ссылки</a:t>
            </a:r>
            <a:endParaRPr lang="en-US" sz="5000" dirty="0"/>
          </a:p>
        </p:txBody>
      </p:sp>
      <p:sp>
        <p:nvSpPr>
          <p:cNvPr id="5" name="Text 2"/>
          <p:cNvSpPr txBox="1"/>
          <p:nvPr/>
        </p:nvSpPr>
        <p:spPr>
          <a:xfrm>
            <a:off x="1035806" y="4357428"/>
            <a:ext cx="4849200" cy="5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Производительность Keycloak зависит от правильной конфигурации системы и выбора инструментов. Внедрение гибкого масштабирования и оптимизация кода значительно улучшат эффективность.</a:t>
            </a:r>
            <a:endParaRPr lang="en-US" sz="2500" dirty="0"/>
          </a:p>
        </p:txBody>
      </p:sp>
      <p:sp>
        <p:nvSpPr>
          <p:cNvPr id="6" name="Text 3"/>
          <p:cNvSpPr txBox="1"/>
          <p:nvPr/>
        </p:nvSpPr>
        <p:spPr>
          <a:xfrm>
            <a:off x="12638869" y="4357428"/>
            <a:ext cx="4849200" cy="5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Работа с реальными данными и казусами доказывает важность оптимизации и устойчивости. Дополнительные ресурсы доступны на официальных сайта Keycloak и в сообществе.</a:t>
            </a:r>
            <a:endParaRPr lang="en-US" sz="2500" dirty="0"/>
          </a:p>
        </p:txBody>
      </p:sp>
      <p:sp>
        <p:nvSpPr>
          <p:cNvPr id="7" name="Text 4"/>
          <p:cNvSpPr txBox="1"/>
          <p:nvPr/>
        </p:nvSpPr>
        <p:spPr>
          <a:xfrm>
            <a:off x="6837338" y="4357428"/>
            <a:ext cx="4849200" cy="5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Инструменты мониторинга помогают выявить потенциальные проблемы задолго до их возникновения. Это снижает риск отказов и улучшает реакцию на изменяющиеся нагрузки.</a:t>
            </a:r>
            <a:endParaRPr lang="en-US" sz="2500" dirty="0"/>
          </a:p>
        </p:txBody>
      </p:sp>
      <p:sp>
        <p:nvSpPr>
          <p:cNvPr id="8" name="Text 5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18</a:t>
            </a:r>
            <a:endParaRPr lang="en-US" sz="2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675" y="3182250"/>
            <a:ext cx="5487219" cy="49872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977475" y="428100"/>
            <a:ext cx="14262600" cy="226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Технические новшества: последние обновления Keycloak
</a:t>
            </a:r>
            <a:endParaRPr lang="en-US" sz="5000" dirty="0"/>
          </a:p>
        </p:txBody>
      </p:sp>
      <p:sp>
        <p:nvSpPr>
          <p:cNvPr id="5" name="Text 1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</a:t>
            </a:r>
            <a:endParaRPr lang="en-US" sz="2700" dirty="0"/>
          </a:p>
        </p:txBody>
      </p:sp>
      <p:sp>
        <p:nvSpPr>
          <p:cNvPr id="6" name="Text 2"/>
          <p:cNvSpPr txBox="1"/>
          <p:nvPr/>
        </p:nvSpPr>
        <p:spPr>
          <a:xfrm>
            <a:off x="1451800" y="4654050"/>
            <a:ext cx="45120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Новейшие обновления Keycloak акцентируют внимание на усилении безопасности. Включены обновленные протоколы шифрования и улучшенная поддержка двухфакторной аутентификации.</a:t>
            </a:r>
            <a:endParaRPr lang="en-US" sz="2400" dirty="0"/>
          </a:p>
        </p:txBody>
      </p:sp>
      <p:sp>
        <p:nvSpPr>
          <p:cNvPr id="7" name="Text 3"/>
          <p:cNvSpPr txBox="1"/>
          <p:nvPr/>
        </p:nvSpPr>
        <p:spPr>
          <a:xfrm>
            <a:off x="1451800" y="3589775"/>
            <a:ext cx="4512000" cy="123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Улучшение безопасности</a:t>
            </a:r>
            <a:endParaRPr lang="en-US" sz="2800" dirty="0"/>
          </a:p>
        </p:txBody>
      </p:sp>
      <p:sp>
        <p:nvSpPr>
          <p:cNvPr id="8" name="Text 4"/>
          <p:cNvSpPr txBox="1"/>
          <p:nvPr/>
        </p:nvSpPr>
        <p:spPr>
          <a:xfrm>
            <a:off x="6863750" y="4654050"/>
            <a:ext cx="45120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Обновления позволяют более тесную интеграцию с популярными облачными сервисами. Это включает совместимость с новейшими API и упрощенные процессы авторизации.</a:t>
            </a:r>
            <a:endParaRPr lang="en-US" sz="2400" dirty="0"/>
          </a:p>
        </p:txBody>
      </p:sp>
      <p:sp>
        <p:nvSpPr>
          <p:cNvPr id="9" name="Text 5"/>
          <p:cNvSpPr txBox="1"/>
          <p:nvPr/>
        </p:nvSpPr>
        <p:spPr>
          <a:xfrm>
            <a:off x="6863750" y="3589775"/>
            <a:ext cx="4512000" cy="123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Расширенные возможности интеграции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550" y="0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636400" y="3388800"/>
            <a:ext cx="8829000" cy="350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Введение в Keycloak
</a:t>
            </a:r>
            <a:pPr algn="l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— это мощное решение для управления идентификацией и доступом, предлагающее обширные возможности, такие как поддержка различных протоколов безопасности и интеграция с популярными системами. Оно позволяет эффективно защищать данные и упрощать процесс аутентификации пользователей.</a:t>
            </a:r>
            <a:endParaRPr lang="en-US" sz="5000" dirty="0"/>
          </a:p>
        </p:txBody>
      </p:sp>
      <p:sp>
        <p:nvSpPr>
          <p:cNvPr id="6" name="Text 1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DC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758325" y="8363825"/>
            <a:ext cx="9434700" cy="15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компаниях с разнообразными приложениями и системами, требующими единой аутентификации и управления доступом, Keycloak предоставляет универсальные решения.</a:t>
            </a:r>
            <a:endParaRPr lang="en-US" sz="2400" dirty="0"/>
          </a:p>
        </p:txBody>
      </p:sp>
      <p:sp>
        <p:nvSpPr>
          <p:cNvPr id="4" name="Text 1"/>
          <p:cNvSpPr txBox="1"/>
          <p:nvPr/>
        </p:nvSpPr>
        <p:spPr>
          <a:xfrm>
            <a:off x="7080675" y="6577850"/>
            <a:ext cx="9434700" cy="15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идеален для стартапов благодаря своей гибкости и легкости развертывания. Он обеспечивает богатый функционал без значительных начальных инвестиций.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7405500" y="4901675"/>
            <a:ext cx="9434700" cy="13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крупных предприятий, где важна высокая надежность и производительность, Keycloak является отличным решением благодаря своей способности масштабироваться горизонтально и вертикально.</a:t>
            </a:r>
            <a:endParaRPr lang="en-US" sz="2400" dirty="0"/>
          </a:p>
        </p:txBody>
      </p:sp>
      <p:sp>
        <p:nvSpPr>
          <p:cNvPr id="6" name="Text 3"/>
          <p:cNvSpPr txBox="1"/>
          <p:nvPr/>
        </p:nvSpPr>
        <p:spPr>
          <a:xfrm>
            <a:off x="7708425" y="3225500"/>
            <a:ext cx="9434700" cy="13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рекомендуется для компаний, уже использующих решения с открытым исходным кодом. Это обеспечивает легкость интеграции и минимальные затраты на инфраструктуру.</a:t>
            </a:r>
            <a:endParaRPr lang="en-US" sz="2400" dirty="0"/>
          </a:p>
        </p:txBody>
      </p:sp>
      <p:sp>
        <p:nvSpPr>
          <p:cNvPr id="7" name="Text 4"/>
          <p:cNvSpPr txBox="1"/>
          <p:nvPr/>
        </p:nvSpPr>
        <p:spPr>
          <a:xfrm>
            <a:off x="800100" y="320475"/>
            <a:ext cx="16419300" cy="94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55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систем: когда выбрать Keycloak</a:t>
            </a:r>
            <a:endParaRPr lang="en-US" sz="5500" dirty="0"/>
          </a:p>
        </p:txBody>
      </p:sp>
      <p:sp>
        <p:nvSpPr>
          <p:cNvPr id="8" name="Text 5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</a:t>
            </a:r>
            <a:endParaRPr lang="en-US" sz="2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50" y="1952273"/>
            <a:ext cx="10121400" cy="622855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1396800" y="2720400"/>
            <a:ext cx="6364800" cy="484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План улучшения производительности Keycloak
</a:t>
            </a:r>
            <a:pPr algn="l" indent="0" marL="0">
              <a:buNone/>
            </a:pPr>
            <a:r>
              <a:rPr lang="en-US" sz="2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Представлен график оптимизации, включающий ключевые этапы для улучшения производительности и масштабируемости системы.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Успешное выполнение всех этапов гарантирует улучшение производительности Keycloak и укрепление его конкурентных преимуществ.</a:t>
            </a:r>
            <a:endParaRPr lang="en-US" sz="3200" dirty="0"/>
          </a:p>
        </p:txBody>
      </p:sp>
      <p:sp>
        <p:nvSpPr>
          <p:cNvPr id="5" name="Text 1"/>
          <p:cNvSpPr txBox="1"/>
          <p:nvPr/>
        </p:nvSpPr>
        <p:spPr>
          <a:xfrm>
            <a:off x="2273375" y="9886100"/>
            <a:ext cx="82044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 indent="0" marL="0">
              <a:buNone/>
            </a:pPr>
            <a:r>
              <a:rPr lang="en-US" sz="18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Анализ данных по улучшению производительности Keycloak, 2023</a:t>
            </a:r>
            <a:endParaRPr lang="en-US" sz="1800" dirty="0"/>
          </a:p>
        </p:txBody>
      </p:sp>
      <p:sp>
        <p:nvSpPr>
          <p:cNvPr id="6" name="Text 2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21</a:t>
            </a:r>
            <a:endParaRPr lang="en-US" sz="2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A1E2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988" y="2400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736025" y="1983225"/>
            <a:ext cx="8408100" cy="612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Различные отрасли применения Keycloak
</a:t>
            </a:r>
            <a:pPr algn="l" indent="0" marL="0">
              <a:buNone/>
            </a:pPr>
            <a:r>
              <a:rPr lang="en-US" sz="2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Электронная коммерция
</a:t>
            </a:r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позволяет интернет-магазинам обеспечивать безопасную аутентификацию клиентов и защиту данных. Использование платформы стало стандартом для крупных ритейлеров, интегрирующих её в свои системы.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Образовательные учреждения
</a:t>
            </a:r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Университеты и школы используют Keycloak для управления доступом к онлайн-курсам и межкампусным ресурсам. Это упрощает управление учетными записями и улучшает безопасность образовательных платформ.</a:t>
            </a:r>
            <a:endParaRPr lang="en-US" sz="5000" dirty="0"/>
          </a:p>
        </p:txBody>
      </p:sp>
      <p:sp>
        <p:nvSpPr>
          <p:cNvPr id="6" name="Text 1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</a:t>
            </a:r>
            <a:endParaRPr lang="en-US" sz="2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CD8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877025" y="2760275"/>
            <a:ext cx="9014400" cy="535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87%
</a:t>
            </a:r>
            <a:pPr algn="ctr" indent="0" marL="0">
              <a:buNone/>
            </a:pPr>
            <a:r>
              <a:rPr lang="en-US" sz="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ctr" indent="0" marL="0">
              <a:buNone/>
            </a:pPr>
            <a:r>
              <a:rPr lang="en-US" sz="4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Практические советы по увеличению эффективности Keycloak</a:t>
            </a:r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ctr" indent="0" marL="0">
              <a:buNone/>
            </a:pPr>
            <a:r>
              <a:rPr lang="en-US" sz="26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Internal Keycloak Performance Tests</a:t>
            </a:r>
            <a:endParaRPr lang="en-US" sz="9000" dirty="0"/>
          </a:p>
        </p:txBody>
      </p:sp>
      <p:sp>
        <p:nvSpPr>
          <p:cNvPr id="4" name="Text 1"/>
          <p:cNvSpPr txBox="1"/>
          <p:nvPr/>
        </p:nvSpPr>
        <p:spPr>
          <a:xfrm>
            <a:off x="10376250" y="3291575"/>
            <a:ext cx="7388400" cy="429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Правильная настройка кэширования и оптимизация конфигурации сервера могут повысить производительность Keycloak до 87%, что подтверждается внутренними тестами. Применяйте эти стратегии для улучшения отклика системы.</a:t>
            </a:r>
            <a:endParaRPr lang="en-US" sz="2800" dirty="0"/>
          </a:p>
        </p:txBody>
      </p:sp>
      <p:sp>
        <p:nvSpPr>
          <p:cNvPr id="5" name="Text 2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</a:t>
            </a:r>
            <a:endParaRPr lang="en-US" sz="2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675" y="3182250"/>
            <a:ext cx="5487219" cy="49872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977475" y="428100"/>
            <a:ext cx="14262600" cy="226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Как сообщество улучшает Keycloak
</a:t>
            </a:r>
            <a:endParaRPr lang="en-US" sz="5000" dirty="0"/>
          </a:p>
        </p:txBody>
      </p:sp>
      <p:sp>
        <p:nvSpPr>
          <p:cNvPr id="5" name="Text 1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24</a:t>
            </a:r>
            <a:endParaRPr lang="en-US" sz="2700" dirty="0"/>
          </a:p>
        </p:txBody>
      </p:sp>
      <p:sp>
        <p:nvSpPr>
          <p:cNvPr id="6" name="Text 2"/>
          <p:cNvSpPr txBox="1"/>
          <p:nvPr/>
        </p:nvSpPr>
        <p:spPr>
          <a:xfrm>
            <a:off x="1451800" y="4654050"/>
            <a:ext cx="45120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Разработчики могут внести свой вклад, исправляя баги и создавая новые функции. Совместная работа ускоряет выпуск обновлений и гарантия устойчивого развития платформы.</a:t>
            </a:r>
            <a:endParaRPr lang="en-US" sz="2400" dirty="0"/>
          </a:p>
        </p:txBody>
      </p:sp>
      <p:sp>
        <p:nvSpPr>
          <p:cNvPr id="7" name="Text 3"/>
          <p:cNvSpPr txBox="1"/>
          <p:nvPr/>
        </p:nvSpPr>
        <p:spPr>
          <a:xfrm>
            <a:off x="1451800" y="3589775"/>
            <a:ext cx="4512000" cy="123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Вклад разработчиков</a:t>
            </a:r>
            <a:endParaRPr lang="en-US" sz="2800" dirty="0"/>
          </a:p>
        </p:txBody>
      </p:sp>
      <p:sp>
        <p:nvSpPr>
          <p:cNvPr id="8" name="Text 4"/>
          <p:cNvSpPr txBox="1"/>
          <p:nvPr/>
        </p:nvSpPr>
        <p:spPr>
          <a:xfrm>
            <a:off x="6863750" y="4654050"/>
            <a:ext cx="45120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Участники сообщества поддерживают друг друга через форумы и чаты. Это не только облегчает процесс внедрения, но и формирует активное сообщество, содействуя его непрерывному развитию.</a:t>
            </a:r>
            <a:endParaRPr lang="en-US" sz="2400" dirty="0"/>
          </a:p>
        </p:txBody>
      </p:sp>
      <p:sp>
        <p:nvSpPr>
          <p:cNvPr id="9" name="Text 5"/>
          <p:cNvSpPr txBox="1"/>
          <p:nvPr/>
        </p:nvSpPr>
        <p:spPr>
          <a:xfrm>
            <a:off x="6863750" y="3589775"/>
            <a:ext cx="4512000" cy="123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участников</a:t>
            </a:r>
            <a:endParaRPr lang="en-US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234175" y="2152200"/>
            <a:ext cx="14508900" cy="23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5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Подводя итоги: путь к успеху
</a:t>
            </a:r>
            <a:pPr algn="l" indent="0" marL="0">
              <a:buNone/>
            </a:pPr>
            <a:r>
              <a:rPr lang="en-US" sz="5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3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предлагает мощные возможности для масштабирования и повышения производительности. Следуя изложенным методам, вы сможете значительно улучшить эффективность вашего внедрения.</a:t>
            </a:r>
            <a:endParaRPr lang="en-US" sz="5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9F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9879858" y="4198797"/>
            <a:ext cx="55272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2261250" y="1451225"/>
            <a:ext cx="13765500" cy="95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5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Вызовы современной аутентификации</a:t>
            </a:r>
            <a:endParaRPr lang="en-US" sz="5000" dirty="0"/>
          </a:p>
        </p:txBody>
      </p:sp>
      <p:sp>
        <p:nvSpPr>
          <p:cNvPr id="5" name="Text 2"/>
          <p:cNvSpPr txBox="1"/>
          <p:nvPr/>
        </p:nvSpPr>
        <p:spPr>
          <a:xfrm>
            <a:off x="1035806" y="4357428"/>
            <a:ext cx="4849200" cy="5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Современная аутентификация требует от решений высокой надежности для предотвращения доступа к данным злоумышленниками и недобросовестными пользователями. Это значит, что системы должны быть устойчивы к атакам на идентификацию и доступ.</a:t>
            </a:r>
            <a:endParaRPr lang="en-US" sz="2500" dirty="0"/>
          </a:p>
        </p:txBody>
      </p:sp>
      <p:sp>
        <p:nvSpPr>
          <p:cNvPr id="6" name="Text 3"/>
          <p:cNvSpPr txBox="1"/>
          <p:nvPr/>
        </p:nvSpPr>
        <p:spPr>
          <a:xfrm>
            <a:off x="12638869" y="4357428"/>
            <a:ext cx="4849200" cy="5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Требования к масштабируемости систем аутентификации растут, так как количество пользователей увеличивается. Решения должны обеспечивать стабильную работу при увеличении нагрузки без потери производительности.</a:t>
            </a:r>
            <a:endParaRPr lang="en-US" sz="2500" dirty="0"/>
          </a:p>
        </p:txBody>
      </p:sp>
      <p:sp>
        <p:nvSpPr>
          <p:cNvPr id="7" name="Text 4"/>
          <p:cNvSpPr txBox="1"/>
          <p:nvPr/>
        </p:nvSpPr>
        <p:spPr>
          <a:xfrm>
            <a:off x="6837338" y="4357428"/>
            <a:ext cx="4849200" cy="5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Скорость аутентификации играет ключевую роль, так как современные системы управляют огромными потоками данных. Время реакции должно оставаться минимальным для обеспечения наилучшего пользовательского опыта.</a:t>
            </a:r>
            <a:endParaRPr lang="en-US" sz="2500" dirty="0"/>
          </a:p>
        </p:txBody>
      </p:sp>
      <p:sp>
        <p:nvSpPr>
          <p:cNvPr id="8" name="Text 5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DC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0762" y="2400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0470100" y="3057850"/>
            <a:ext cx="7134600" cy="277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Производительность системы измеряется временем отклика, которое критично для поддержания высоких стандартов обслуживания пользователей. Каждое замедление может негативно отразиться на уровне удовлетворенности клиентов.</a:t>
            </a:r>
            <a:endParaRPr lang="en-US" sz="2800" dirty="0"/>
          </a:p>
        </p:txBody>
      </p:sp>
      <p:sp>
        <p:nvSpPr>
          <p:cNvPr id="6" name="Text 1"/>
          <p:cNvSpPr txBox="1"/>
          <p:nvPr/>
        </p:nvSpPr>
        <p:spPr>
          <a:xfrm>
            <a:off x="10470100" y="5881737"/>
            <a:ext cx="7134600" cy="320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Масштабируемость — фактор, позволяющий системе выдерживать рост числа пользователей и количество транзакций без ухудшения работы. Это достигается за счёт оптимальных архитектурных решений и технологий.</a:t>
            </a:r>
            <a:endParaRPr lang="en-US" sz="2800" dirty="0"/>
          </a:p>
        </p:txBody>
      </p:sp>
      <p:sp>
        <p:nvSpPr>
          <p:cNvPr id="7" name="Text 2"/>
          <p:cNvSpPr txBox="1"/>
          <p:nvPr/>
        </p:nvSpPr>
        <p:spPr>
          <a:xfrm>
            <a:off x="10470100" y="1010800"/>
            <a:ext cx="7315200" cy="172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Показатели производительности</a:t>
            </a:r>
            <a:endParaRPr lang="en-US" sz="5000" dirty="0"/>
          </a:p>
        </p:txBody>
      </p:sp>
      <p:sp>
        <p:nvSpPr>
          <p:cNvPr id="8" name="Text 3"/>
          <p:cNvSpPr txBox="1"/>
          <p:nvPr/>
        </p:nvSpPr>
        <p:spPr>
          <a:xfrm>
            <a:off x="17560320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2636075" y="574850"/>
            <a:ext cx="13187700" cy="107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5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Keycloak для оптимизации производительности</a:t>
            </a:r>
            <a:endParaRPr lang="en-US" sz="5000" dirty="0"/>
          </a:p>
        </p:txBody>
      </p:sp>
      <p:sp>
        <p:nvSpPr>
          <p:cNvPr id="4" name="Text 1"/>
          <p:cNvSpPr txBox="1"/>
          <p:nvPr/>
        </p:nvSpPr>
        <p:spPr>
          <a:xfrm>
            <a:off x="1255100" y="2507000"/>
            <a:ext cx="5006400" cy="1704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Сервис-ориентированная архитектура Keycloak способствует модульности, позволяя легко масштабировать систему, увеличивая количество отдельных узлов по мере роста нагрузки.</a:t>
            </a:r>
            <a:endParaRPr lang="en-US" sz="2000" dirty="0"/>
          </a:p>
        </p:txBody>
      </p:sp>
      <p:sp>
        <p:nvSpPr>
          <p:cNvPr id="5" name="Text 2"/>
          <p:cNvSpPr txBox="1"/>
          <p:nvPr/>
        </p:nvSpPr>
        <p:spPr>
          <a:xfrm>
            <a:off x="1255100" y="6001300"/>
            <a:ext cx="5006400" cy="16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обеспечения высокой доступности Keycloak использует механизм резервирования и распределения нагрузки, который не позволяет системе выходить из строя при отказе отдельных компонентов.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11876125" y="4299750"/>
            <a:ext cx="5166900" cy="1704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контроллеров доступа в Keycloak организована так, чтобы минимизировать временные задержки, увеличивая скорость обработки запросов и повышая отзывчивость системы.</a:t>
            </a:r>
            <a:endParaRPr lang="en-US" sz="2000" dirty="0"/>
          </a:p>
        </p:txBody>
      </p:sp>
      <p:sp>
        <p:nvSpPr>
          <p:cNvPr id="7" name="Text 4"/>
          <p:cNvSpPr txBox="1"/>
          <p:nvPr/>
        </p:nvSpPr>
        <p:spPr>
          <a:xfrm>
            <a:off x="11876125" y="7732425"/>
            <a:ext cx="5166900" cy="177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Оптимизация потоков данных посредством асинхронной обработки увеличивает эффективность обработки многозадачных операций, снижая влияние задержек на общий процесс аутентификации.</a:t>
            </a:r>
            <a:endParaRPr lang="en-US" sz="2000" dirty="0"/>
          </a:p>
        </p:txBody>
      </p:sp>
      <p:sp>
        <p:nvSpPr>
          <p:cNvPr id="8" name="Text 5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50" y="1952273"/>
            <a:ext cx="10121400" cy="622855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1396800" y="2720400"/>
            <a:ext cx="6364800" cy="484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Диаграмма узких мест производительности
</a:t>
            </a:r>
            <a:pPr algn="l" indent="0" marL="0">
              <a:buNone/>
            </a:pPr>
            <a:r>
              <a:rPr lang="en-US" sz="2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поддерживает масштабируемую инфраструктуру, однако проблемы с памятью, сетью и кэшем могут привести к задержкам и падениям сервиса.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Понимание узких мест помогает в разработке стратегий оптимизации для повышения надежности и скорости.</a:t>
            </a:r>
            <a:endParaRPr lang="en-US" sz="3200" dirty="0"/>
          </a:p>
        </p:txBody>
      </p:sp>
      <p:sp>
        <p:nvSpPr>
          <p:cNvPr id="5" name="Text 1"/>
          <p:cNvSpPr txBox="1"/>
          <p:nvPr/>
        </p:nvSpPr>
        <p:spPr>
          <a:xfrm>
            <a:off x="2273375" y="9886100"/>
            <a:ext cx="82044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 indent="0" marL="0">
              <a:buNone/>
            </a:pPr>
            <a:r>
              <a:rPr lang="en-US" sz="18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Отчёт о производительности Keycloak, октябрь 2023</a:t>
            </a:r>
            <a:endParaRPr lang="en-US" sz="1800" dirty="0"/>
          </a:p>
        </p:txBody>
      </p:sp>
      <p:sp>
        <p:nvSpPr>
          <p:cNvPr id="6" name="Text 2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2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612" y="2400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9263625" y="1741375"/>
            <a:ext cx="7744200" cy="632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Кэширование: многоуровневый подход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Многоуровневое кэширование в Keycloak позволяет ускорить процессы аутентификации за счёт хранения часто запрашиваемых данных на различных уровнях системы. Это снижает необходимость повторных обращений к базе данных.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распределённого кэша обеспечивает согласованность данных между сервисами и предотвращает задержки, связанные с доступом к удалённым системам. Таким образом, повышается общая производительность системы.</a:t>
            </a:r>
            <a:endParaRPr lang="en-US" sz="5000" dirty="0"/>
          </a:p>
        </p:txBody>
      </p:sp>
      <p:sp>
        <p:nvSpPr>
          <p:cNvPr id="6" name="Text 1"/>
          <p:cNvSpPr txBox="1"/>
          <p:nvPr/>
        </p:nvSpPr>
        <p:spPr>
          <a:xfrm>
            <a:off x="17560320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2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CD8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201000" y="817850"/>
            <a:ext cx="11886000" cy="172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5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Оптимизация базы данных для Keycloak</a:t>
            </a:r>
            <a:endParaRPr lang="en-US" sz="5000" dirty="0"/>
          </a:p>
        </p:txBody>
      </p:sp>
      <p:sp>
        <p:nvSpPr>
          <p:cNvPr id="4" name="Text 1"/>
          <p:cNvSpPr txBox="1"/>
          <p:nvPr/>
        </p:nvSpPr>
        <p:spPr>
          <a:xfrm>
            <a:off x="3157450" y="3379600"/>
            <a:ext cx="5866800" cy="249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Выбор оптимальной системы управления базами данных (СУБД) критичен для эффективности работы Keycloak. PostgreSQL, например, поддерживает сложные запросы и имеет хорошую производительность при высокой нагрузке.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3157400" y="7031800"/>
            <a:ext cx="5866800" cy="287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Резервное копирование и кластеризация — ключевые стратегии для обеспечения отказоустойчивости. Это обеспечивает минимальное время простоя и защиту данных, что важно для непрерывной работы Keycloak.</a:t>
            </a:r>
            <a:endParaRPr lang="en-US" sz="2400" dirty="0"/>
          </a:p>
        </p:txBody>
      </p:sp>
      <p:sp>
        <p:nvSpPr>
          <p:cNvPr id="6" name="Text 3"/>
          <p:cNvSpPr txBox="1"/>
          <p:nvPr/>
        </p:nvSpPr>
        <p:spPr>
          <a:xfrm>
            <a:off x="10724150" y="3371450"/>
            <a:ext cx="5866800" cy="287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Нормализация схемы базы данных помогает минимизировать избыточность и улучшить производительность, что особенно важно при обработке большого объёма данных о пользователях и аутентификации.</a:t>
            </a:r>
            <a:endParaRPr lang="en-US" sz="2400" dirty="0"/>
          </a:p>
        </p:txBody>
      </p:sp>
      <p:sp>
        <p:nvSpPr>
          <p:cNvPr id="7" name="Text 4"/>
          <p:cNvSpPr txBox="1"/>
          <p:nvPr/>
        </p:nvSpPr>
        <p:spPr>
          <a:xfrm>
            <a:off x="17560320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2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977475" y="428100"/>
            <a:ext cx="16432200" cy="226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Горизонтальное масштабирование
</a:t>
            </a:r>
            <a:endParaRPr lang="en-US" sz="5000" dirty="0"/>
          </a:p>
        </p:txBody>
      </p:sp>
      <p:sp>
        <p:nvSpPr>
          <p:cNvPr id="4" name="Text 1"/>
          <p:cNvSpPr txBox="1"/>
          <p:nvPr/>
        </p:nvSpPr>
        <p:spPr>
          <a:xfrm>
            <a:off x="1504901" y="3665975"/>
            <a:ext cx="3829200" cy="61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Горизонтальное масштабирование подразумевает добавление новых серверов для распределения нагрузки. Этот подход эффективен для обслуживания больших объёмов запросов, что улучшает общее время отклика системы.</a:t>
            </a:r>
            <a:endParaRPr lang="en-US" sz="2800" dirty="0"/>
          </a:p>
        </p:txBody>
      </p:sp>
      <p:sp>
        <p:nvSpPr>
          <p:cNvPr id="5" name="Text 2"/>
          <p:cNvSpPr txBox="1"/>
          <p:nvPr/>
        </p:nvSpPr>
        <p:spPr>
          <a:xfrm>
            <a:off x="6457901" y="3665975"/>
            <a:ext cx="3829200" cy="61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Балансировка нагрузки между серверами позволяет равномерно распределять запросы, предотвращая перегрузку отдельных узлов и обеспечивая стабильную работу пользователей.</a:t>
            </a:r>
            <a:endParaRPr lang="en-US" sz="2800" dirty="0"/>
          </a:p>
        </p:txBody>
      </p:sp>
      <p:sp>
        <p:nvSpPr>
          <p:cNvPr id="6" name="Text 3"/>
          <p:cNvSpPr txBox="1"/>
          <p:nvPr/>
        </p:nvSpPr>
        <p:spPr>
          <a:xfrm>
            <a:off x="11487101" y="3665975"/>
            <a:ext cx="3829200" cy="61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кластеров устраняет единичные точки отказа, так как сбои одного сервера не нарушают работу всей системы. Это является важной частью стратегии отказоустойчивости.</a:t>
            </a:r>
            <a:endParaRPr lang="en-US" sz="2800" dirty="0"/>
          </a:p>
        </p:txBody>
      </p:sp>
      <p:sp>
        <p:nvSpPr>
          <p:cNvPr id="7" name="Text 4"/>
          <p:cNvSpPr txBox="1"/>
          <p:nvPr/>
        </p:nvSpPr>
        <p:spPr>
          <a:xfrm>
            <a:off x="92525" y="9607900"/>
            <a:ext cx="632400" cy="214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2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2025-03-11T22:30:24Z</dcterms:created>
  <dcterms:modified xsi:type="dcterms:W3CDTF">2025-03-11T22:30:24Z</dcterms:modified>
</cp:coreProperties>
</file>